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11"/>
  </p:notesMasterIdLst>
  <p:handoutMasterIdLst>
    <p:handoutMasterId r:id="rId12"/>
  </p:handoutMasterIdLst>
  <p:sldIdLst>
    <p:sldId id="579" r:id="rId2"/>
    <p:sldId id="776" r:id="rId3"/>
    <p:sldId id="580" r:id="rId4"/>
    <p:sldId id="766" r:id="rId5"/>
    <p:sldId id="768" r:id="rId6"/>
    <p:sldId id="767" r:id="rId7"/>
    <p:sldId id="777" r:id="rId8"/>
    <p:sldId id="779" r:id="rId9"/>
    <p:sldId id="778" r:id="rId10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rrmann, Cynthia A.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4F97"/>
    <a:srgbClr val="F6CE86"/>
    <a:srgbClr val="AEF8E5"/>
    <a:srgbClr val="0A8464"/>
    <a:srgbClr val="0DB78A"/>
    <a:srgbClr val="D68F10"/>
    <a:srgbClr val="F1B13D"/>
    <a:srgbClr val="10D6A2"/>
    <a:srgbClr val="2DEFBC"/>
    <a:srgbClr val="11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68" autoAdjust="0"/>
    <p:restoredTop sz="96340" autoAdjust="0"/>
  </p:normalViewPr>
  <p:slideViewPr>
    <p:cSldViewPr snapToGrid="0">
      <p:cViewPr>
        <p:scale>
          <a:sx n="100" d="100"/>
          <a:sy n="100" d="100"/>
        </p:scale>
        <p:origin x="-2152" y="-1368"/>
      </p:cViewPr>
      <p:guideLst>
        <p:guide orient="horz" pos="905"/>
        <p:guide orient="horz" pos="4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handoutMaster" Target="handoutMasters/handoutMaster1.xml"/><Relationship Id="rId13" Type="http://schemas.openxmlformats.org/officeDocument/2006/relationships/printerSettings" Target="printerSettings/printerSettings1.bin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9/27/16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9/27/16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</a:t>
            </a:r>
            <a:br>
              <a:rPr lang="en-US" dirty="0" smtClean="0"/>
            </a:br>
            <a:r>
              <a:rPr lang="en-US" dirty="0" smtClean="0"/>
              <a:t>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 smtClean="0"/>
              <a:t>Authors Name</a:t>
            </a:r>
          </a:p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4" name="TextBox 13"/>
          <p:cNvSpPr txBox="1"/>
          <p:nvPr userDrawn="1"/>
        </p:nvSpPr>
        <p:spPr>
          <a:xfrm>
            <a:off x="68385" y="6416000"/>
            <a:ext cx="4503614" cy="4355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LLNL-PRES-XXXXXX</a:t>
            </a: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 smtClean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  <a:endParaRPr lang="en-US" sz="700" kern="1200" dirty="0">
              <a:solidFill>
                <a:schemeClr val="bg1"/>
              </a:solidFill>
              <a:effectLst/>
              <a:latin typeface="Arial"/>
              <a:ea typeface="+mn-ea"/>
              <a:cs typeface="Arial"/>
            </a:endParaRP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 smtClean="0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2.png"/><Relationship Id="rId13" Type="http://schemas.microsoft.com/office/2007/relationships/hdphoto" Target="../media/hdphoto1.wdp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 smtClean="0">
                <a:latin typeface="Arial"/>
                <a:cs typeface="Arial"/>
              </a:rPr>
              <a:t>LLNL-PRES-xxxxxx</a:t>
            </a: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8" y="649632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</p:sldLayoutIdLst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546100" y="2038326"/>
            <a:ext cx="8229600" cy="1447576"/>
          </a:xfrm>
        </p:spPr>
        <p:txBody>
          <a:bodyPr/>
          <a:lstStyle/>
          <a:p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ETA Scoping Study</a:t>
            </a:r>
            <a:b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/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Investigate feasibility, cost, and implementation of this proposed DIM mounted component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492103" y="3640568"/>
            <a:ext cx="3278508" cy="397500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en-US" sz="1600" dirty="0" smtClean="0">
                <a:cs typeface="Lucida Handwriting"/>
              </a:rPr>
              <a:t>Jedlovec, et al, September 27, </a:t>
            </a:r>
            <a:r>
              <a:rPr lang="en-US" sz="1600" dirty="0" smtClean="0">
                <a:cs typeface="Lucida Handwriting"/>
              </a:rPr>
              <a:t>2016</a:t>
            </a:r>
            <a:endParaRPr lang="en-US" sz="1600" dirty="0">
              <a:cs typeface="Lucida Handwriting"/>
            </a:endParaRPr>
          </a:p>
        </p:txBody>
      </p:sp>
    </p:spTree>
    <p:extLst>
      <p:ext uri="{BB962C8B-B14F-4D97-AF65-F5344CB8AC3E}">
        <p14:creationId xmlns:p14="http://schemas.microsoft.com/office/powerpoint/2010/main" val="2950491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ETA Scoping Study – Physics Basis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0600" y="1714500"/>
            <a:ext cx="46101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01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ETA overview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0" y="1701800"/>
            <a:ext cx="45847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704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ETA NIF requirements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0" y="1701800"/>
            <a:ext cx="4597400" cy="344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60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ETA Assembly</a:t>
            </a:r>
            <a:endParaRPr lang="en-US" dirty="0"/>
          </a:p>
        </p:txBody>
      </p:sp>
      <p:pic>
        <p:nvPicPr>
          <p:cNvPr id="6" name="Picture 5" descr="ETA_Expand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927" y="1118755"/>
            <a:ext cx="6307667" cy="487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859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ETA materials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030" y="1323109"/>
            <a:ext cx="6783979" cy="459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1173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Feasibility and Cost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30849" y="1261533"/>
            <a:ext cx="888615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Activation: </a:t>
            </a:r>
            <a:r>
              <a:rPr lang="en-US" sz="1200" dirty="0"/>
              <a:t>Handling the activated item should not be a problem, for example, &lt;5mR/h at 1ft after one hour for 1E15shot, from </a:t>
            </a:r>
            <a:r>
              <a:rPr lang="en-US" sz="1200" dirty="0" err="1"/>
              <a:t>Hesham’s</a:t>
            </a:r>
            <a:r>
              <a:rPr lang="en-US" sz="1200" dirty="0"/>
              <a:t> activation analysis.</a:t>
            </a:r>
          </a:p>
          <a:p>
            <a:r>
              <a:rPr lang="en-US" sz="1200" dirty="0" smtClean="0"/>
              <a:t> </a:t>
            </a:r>
            <a:endParaRPr lang="en-US" sz="1200" dirty="0"/>
          </a:p>
          <a:p>
            <a:r>
              <a:rPr lang="en-US" sz="1200" b="1" dirty="0" smtClean="0"/>
              <a:t>Fission Product inventory </a:t>
            </a:r>
            <a:r>
              <a:rPr lang="en-US" sz="1200" dirty="0" smtClean="0"/>
              <a:t>point of view:  Jim Watson </a:t>
            </a:r>
            <a:r>
              <a:rPr lang="en-US" sz="1200" dirty="0"/>
              <a:t>sees no show stoppers, ETA will look very much like the HEU toad he has analyzed before</a:t>
            </a:r>
            <a:r>
              <a:rPr lang="en-US" sz="1200" dirty="0"/>
              <a:t> </a:t>
            </a:r>
            <a:endParaRPr lang="en-US" sz="1200" dirty="0" smtClean="0"/>
          </a:p>
          <a:p>
            <a:endParaRPr lang="en-US" sz="1200" dirty="0"/>
          </a:p>
          <a:p>
            <a:r>
              <a:rPr lang="en-US" sz="1200" b="1" dirty="0" smtClean="0"/>
              <a:t>Cleanliness: </a:t>
            </a:r>
            <a:r>
              <a:rPr lang="en-US" sz="1200" dirty="0" smtClean="0"/>
              <a:t>all materials should be acceptable</a:t>
            </a:r>
          </a:p>
          <a:p>
            <a:endParaRPr lang="en-US" sz="1200" dirty="0"/>
          </a:p>
          <a:p>
            <a:r>
              <a:rPr lang="en-US" sz="1200" b="1" dirty="0" smtClean="0"/>
              <a:t>Hazardous Materials</a:t>
            </a:r>
            <a:r>
              <a:rPr lang="en-US" sz="1200" dirty="0" smtClean="0"/>
              <a:t>: the HRC is OK with the use of these materials, but no formal analysis has been performed. Lead will have to be encapsulated, unless the assembly itself is provided in a sealed configuration.</a:t>
            </a:r>
          </a:p>
          <a:p>
            <a:endParaRPr lang="en-US" sz="1200" dirty="0"/>
          </a:p>
          <a:p>
            <a:r>
              <a:rPr lang="en-US" sz="1200" b="1" dirty="0" smtClean="0"/>
              <a:t>Fabrication: </a:t>
            </a:r>
            <a:r>
              <a:rPr lang="en-US" sz="1200" dirty="0"/>
              <a:t>American Elements. </a:t>
            </a:r>
            <a:r>
              <a:rPr lang="en-US" sz="1200" dirty="0"/>
              <a:t>W</a:t>
            </a:r>
            <a:r>
              <a:rPr lang="en-US" sz="1200" dirty="0" smtClean="0"/>
              <a:t>e </a:t>
            </a:r>
            <a:r>
              <a:rPr lang="en-US" sz="1200" dirty="0"/>
              <a:t>have a </a:t>
            </a:r>
            <a:r>
              <a:rPr lang="en-US" sz="1200" dirty="0" smtClean="0"/>
              <a:t>quote for $50K.  General Atomics is also a possibility. Chris Bailey has reviewed.</a:t>
            </a:r>
          </a:p>
          <a:p>
            <a:endParaRPr lang="en-US" sz="1200" dirty="0"/>
          </a:p>
          <a:p>
            <a:r>
              <a:rPr lang="en-US" sz="1200" b="1" dirty="0" smtClean="0"/>
              <a:t>DIM: </a:t>
            </a:r>
            <a:r>
              <a:rPr lang="en-US" sz="1200" dirty="0" smtClean="0"/>
              <a:t>ETA mass and position can be optimized not to exceed rated DIM moment. No DIM changes, merely design the ETA interface</a:t>
            </a:r>
          </a:p>
          <a:p>
            <a:endParaRPr lang="en-US" sz="1200" dirty="0"/>
          </a:p>
          <a:p>
            <a:r>
              <a:rPr lang="en-US" sz="1200" b="1" dirty="0" smtClean="0"/>
              <a:t>Cost: </a:t>
            </a:r>
            <a:r>
              <a:rPr lang="en-US" sz="1200" dirty="0"/>
              <a:t>($290K) remarkably similar to our </a:t>
            </a:r>
            <a:r>
              <a:rPr lang="en-US" sz="1200" dirty="0" smtClean="0"/>
              <a:t>initial </a:t>
            </a:r>
            <a:r>
              <a:rPr lang="en-US" sz="1200" dirty="0"/>
              <a:t>estimate </a:t>
            </a:r>
            <a:r>
              <a:rPr lang="en-US" sz="1200" dirty="0" smtClean="0"/>
              <a:t>of $310K</a:t>
            </a:r>
            <a:endParaRPr lang="en-US" sz="1200" dirty="0"/>
          </a:p>
          <a:p>
            <a:pPr lvl="1"/>
            <a:r>
              <a:rPr lang="en-US" sz="1200" dirty="0" err="1"/>
              <a:t>Radchem</a:t>
            </a:r>
            <a:r>
              <a:rPr lang="en-US" sz="1200" dirty="0"/>
              <a:t>: $100K for MP for chemical processing, for counting, and for consumables.</a:t>
            </a:r>
          </a:p>
          <a:p>
            <a:pPr lvl="1"/>
            <a:r>
              <a:rPr lang="en-US" sz="1200" dirty="0"/>
              <a:t>TD </a:t>
            </a:r>
            <a:r>
              <a:rPr lang="en-US" sz="1200" dirty="0" smtClean="0"/>
              <a:t>manpower</a:t>
            </a:r>
            <a:r>
              <a:rPr lang="en-US" sz="1200" dirty="0"/>
              <a:t> </a:t>
            </a:r>
            <a:r>
              <a:rPr lang="en-US" sz="1200" dirty="0" smtClean="0"/>
              <a:t>for design, analysis, deployment, commissioning: $</a:t>
            </a:r>
            <a:r>
              <a:rPr lang="en-US" sz="1200" dirty="0"/>
              <a:t>130K</a:t>
            </a:r>
          </a:p>
          <a:p>
            <a:pPr lvl="1"/>
            <a:r>
              <a:rPr lang="en-US" sz="1200" dirty="0"/>
              <a:t>Procure ETA assembly $</a:t>
            </a:r>
            <a:r>
              <a:rPr lang="en-US" sz="1200" dirty="0" smtClean="0"/>
              <a:t>60, includes ETA plus mounting and DIM interface components</a:t>
            </a:r>
            <a:endParaRPr lang="en-US" sz="1200" dirty="0"/>
          </a:p>
          <a:p>
            <a:pPr algn="ctr"/>
            <a:endParaRPr lang="en-US" sz="1600" b="1" dirty="0" smtClean="0"/>
          </a:p>
          <a:p>
            <a:pPr algn="ctr"/>
            <a:endParaRPr lang="en-US" sz="1600" b="1" dirty="0" smtClean="0"/>
          </a:p>
          <a:p>
            <a:pPr algn="ctr"/>
            <a:r>
              <a:rPr lang="en-US" sz="1600" b="1" dirty="0" smtClean="0"/>
              <a:t>Low risk, no show stoppers, cost is reasonable and in line with our original estimates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8086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Summary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5447" y="1600200"/>
            <a:ext cx="84440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Low risk, no show stoppers, cost is reasonable and inline with our original </a:t>
            </a:r>
            <a:r>
              <a:rPr lang="en-US" b="1" dirty="0" smtClean="0"/>
              <a:t>estimates ($60K procurements, $230K labor, of which $130K is TD)</a:t>
            </a:r>
          </a:p>
          <a:p>
            <a:endParaRPr lang="en-US" b="1" dirty="0"/>
          </a:p>
          <a:p>
            <a:r>
              <a:rPr lang="en-US" b="1" dirty="0" smtClean="0"/>
              <a:t>Given resources and a high priority, ETA could be deployed in 4-6 months</a:t>
            </a:r>
            <a:endParaRPr lang="en-US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384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5891510"/>
            <a:ext cx="9144000" cy="461665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  <a:miter lim="800000"/>
            <a:headEnd/>
            <a:tailEnd/>
          </a:ln>
        </p:spPr>
        <p:txBody>
          <a:bodyPr wrap="square" anchor="b" anchorCtr="0">
            <a:spAutoFit/>
          </a:bodyPr>
          <a:lstStyle/>
          <a:p>
            <a:pPr algn="ctr" eaLnBrk="0" hangingPunct="0"/>
            <a:endParaRPr lang="en-US" sz="2400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GraniteBFinal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3817" y="1393922"/>
            <a:ext cx="4264121" cy="4264121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</p:spPr>
        <p:txBody>
          <a:bodyPr/>
          <a:lstStyle/>
          <a:p>
            <a:r>
              <a:rPr lang="en-US" dirty="0"/>
              <a:t>ETA Scoping </a:t>
            </a:r>
            <a:r>
              <a:rPr lang="en-US" dirty="0" smtClean="0"/>
              <a:t>Study – End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493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RT-NAD CDR EE 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RT-NAD CDR EE slides</Template>
  <TotalTime>8450</TotalTime>
  <Words>342</Words>
  <Application>Microsoft Macintosh PowerPoint</Application>
  <PresentationFormat>On-screen Show (4:3)</PresentationFormat>
  <Paragraphs>33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RT-NAD CDR EE slides</vt:lpstr>
      <vt:lpstr>ETA Scoping Study  Investigate feasibility, cost, and implementation of this proposed DIM mounted component</vt:lpstr>
      <vt:lpstr>ETA Scoping Study – Physics Basis</vt:lpstr>
      <vt:lpstr>ETA Scoping Study – ETA overview</vt:lpstr>
      <vt:lpstr>ETA Scoping Study – ETA NIF requirements</vt:lpstr>
      <vt:lpstr>ETA Scoping Study – ETA Assembly</vt:lpstr>
      <vt:lpstr>ETA Scoping Study – ETA materials</vt:lpstr>
      <vt:lpstr>ETA Scoping Study – Feasibility and Cost</vt:lpstr>
      <vt:lpstr>ETA Scoping Study – Summary</vt:lpstr>
      <vt:lpstr>ETA Scoping Study – End</vt:lpstr>
    </vt:vector>
  </TitlesOfParts>
  <Company>LLNL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Electrical flow down requirements</dc:title>
  <dc:creator>Charles Yeamans</dc:creator>
  <cp:lastModifiedBy>Microsoft Office User</cp:lastModifiedBy>
  <cp:revision>197</cp:revision>
  <cp:lastPrinted>2016-09-22T20:57:19Z</cp:lastPrinted>
  <dcterms:created xsi:type="dcterms:W3CDTF">2015-12-07T17:22:35Z</dcterms:created>
  <dcterms:modified xsi:type="dcterms:W3CDTF">2016-09-29T17:13:31Z</dcterms:modified>
</cp:coreProperties>
</file>